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4"/>
  </p:notesMasterIdLst>
  <p:handoutMasterIdLst>
    <p:handoutMasterId r:id="rId15"/>
  </p:handoutMasterIdLst>
  <p:sldIdLst>
    <p:sldId id="661" r:id="rId5"/>
    <p:sldId id="980" r:id="rId6"/>
    <p:sldId id="967" r:id="rId7"/>
    <p:sldId id="1016" r:id="rId8"/>
    <p:sldId id="1017" r:id="rId9"/>
    <p:sldId id="1018" r:id="rId10"/>
    <p:sldId id="1015" r:id="rId11"/>
    <p:sldId id="1013" r:id="rId12"/>
    <p:sldId id="898" r:id="rId13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5" autoAdjust="0"/>
    <p:restoredTop sz="95176" autoAdjust="0"/>
  </p:normalViewPr>
  <p:slideViewPr>
    <p:cSldViewPr snapToGrid="0">
      <p:cViewPr varScale="1">
        <p:scale>
          <a:sx n="54" d="100"/>
          <a:sy n="54" d="100"/>
        </p:scale>
        <p:origin x="91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detach() : backprop </a:t>
            </a:r>
            <a:r>
              <a:rPr lang="ko-KR" altLang="en-US"/>
              <a:t>계산하지 않음</a:t>
            </a:r>
            <a:r>
              <a:rPr lang="en-US" altLang="ko-KR"/>
              <a:t>, </a:t>
            </a:r>
            <a:r>
              <a:rPr lang="ko-KR" altLang="en-US"/>
              <a:t>연산 그래프 분리해서 초기 출력이 기존 </a:t>
            </a:r>
            <a:r>
              <a:rPr lang="en-US" altLang="ko-KR"/>
              <a:t>SD </a:t>
            </a:r>
            <a:r>
              <a:rPr lang="ko-KR" altLang="en-US"/>
              <a:t>모델에 영향 미치지 않게 함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zero_() : </a:t>
            </a:r>
            <a:r>
              <a:rPr lang="ko-KR" altLang="en-US"/>
              <a:t>값을 </a:t>
            </a:r>
            <a:r>
              <a:rPr lang="en-US" altLang="ko-KR"/>
              <a:t>0</a:t>
            </a:r>
            <a:r>
              <a:rPr lang="ko-KR" altLang="en-US"/>
              <a:t>으로 만들어주는 함수 </a:t>
            </a:r>
            <a:r>
              <a:rPr lang="en-US" altLang="ko-KR"/>
              <a:t>, _</a:t>
            </a:r>
            <a:r>
              <a:rPr lang="ko-KR" altLang="en-US"/>
              <a:t>가 붙어서 </a:t>
            </a:r>
            <a:r>
              <a:rPr lang="en-US" altLang="ko-KR"/>
              <a:t>inplace </a:t>
            </a:r>
            <a:r>
              <a:rPr lang="ko-KR" altLang="en-US"/>
              <a:t>연산을 나타냄</a:t>
            </a:r>
            <a:r>
              <a:rPr lang="en-US" altLang="ko-KR"/>
              <a:t>(</a:t>
            </a:r>
            <a:r>
              <a:rPr lang="ko-KR" altLang="en-US"/>
              <a:t>기존 텐서를 수정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40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8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코드로 구현하면 </a:t>
            </a:r>
            <a:r>
              <a:rPr lang="en-US" altLang="ko-KR"/>
              <a:t>cond</a:t>
            </a:r>
            <a:r>
              <a:rPr lang="ko-KR" altLang="en-US"/>
              <a:t>랑 </a:t>
            </a:r>
            <a:r>
              <a:rPr lang="en-US" altLang="ko-KR"/>
              <a:t>target</a:t>
            </a:r>
            <a:r>
              <a:rPr lang="ko-KR" altLang="en-US"/>
              <a:t>이랑 달라서 </a:t>
            </a:r>
            <a:r>
              <a:rPr lang="en-US" altLang="ko-KR"/>
              <a:t>loss</a:t>
            </a:r>
            <a:r>
              <a:rPr lang="ko-KR" altLang="en-US"/>
              <a:t>가 처음부터 생김</a:t>
            </a:r>
            <a:r>
              <a:rPr lang="en-US" altLang="ko-KR"/>
              <a:t>..............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4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w1, b1</a:t>
            </a:r>
            <a:r>
              <a:rPr lang="ko-KR" altLang="en-US"/>
              <a:t>은 매우 작은 값이어서 그래프에서 일직선으로 나타나나 숫자로 뽑아보면 값 있음을 확인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0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302.05543" TargetMode="External"/><Relationship Id="rId5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7" Type="http://schemas.openxmlformats.org/officeDocument/2006/relationships/hyperlink" Target="https://arxiv.org/abs/2302.055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Adding Conditional Control to Text-to-Image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2025-04-10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C93DEC-2EF6-2239-5CFC-D1E6FBDB0746}"/>
              </a:ext>
            </a:extLst>
          </p:cNvPr>
          <p:cNvSpPr txBox="1"/>
          <p:nvPr/>
        </p:nvSpPr>
        <p:spPr>
          <a:xfrm>
            <a:off x="601766" y="1933074"/>
            <a:ext cx="109884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/>
              <a:t>Lvmin Zhang, Anyi Rao, Maneesh Agrawala, “Adding Conditional Control to Text-to-Image Diffusion Models”, in </a:t>
            </a:r>
            <a:r>
              <a:rPr lang="en-US" altLang="ko-KR" sz="1600" i="1">
                <a:effectLst/>
              </a:rPr>
              <a:t>Proc. the IEEE/CVF Conference on Computer Vision and Pattern Recognition (CVPR)</a:t>
            </a:r>
            <a:r>
              <a:rPr lang="en-US" altLang="ko-KR" sz="1600"/>
              <a:t>, 2024. Available: </a:t>
            </a:r>
            <a:r>
              <a:rPr lang="en-US" altLang="ko-KR" sz="1600">
                <a:effectLst/>
                <a:hlinkClick r:id="rId6"/>
              </a:rPr>
              <a:t>https://arxiv.org/abs/2302.05543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93750"/>
              </p:ext>
            </p:extLst>
          </p:nvPr>
        </p:nvGraphicFramePr>
        <p:xfrm>
          <a:off x="407369" y="768097"/>
          <a:ext cx="11377265" cy="55815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47036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845573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0824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  <a:p>
                      <a:pPr algn="just"/>
                      <a:endParaRPr lang="en-US" sz="12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6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/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/>
                        <a:t>SDXL: Improving Latent Diffusion Models for High-Resolution Image Synthesis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D. Podell, Z. English, K. Lacey, A.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Blattmann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T.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Dockhorn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J. Müller, J. Penna, and R. Rombach, "SDXL: Improving Latent Diffusion Models for High-Resolution Image Synthesis,“, in Proc. the IEEE/CVF Conference on Computer Vision and Pattern Recognition (CVPR), 2023. Available: https://arxiv.org/abs/2307.01952.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6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Adding Conditional Control to Text-to-Image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Stable Diffusion, zero convolution, trainable copy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Lvmin Zhang, Anyi Rao, Maneesh Agrawala, “Adding Conditional Control to Text-to-Image Diffusion Models”,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7"/>
                        </a:rPr>
                        <a:t>https://arxiv.org/abs/2302.05543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84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1522004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Zero Convolution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How Zero-Convolution Trained?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Experiment Setting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Weight, Bias Output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F79658-B30C-F73E-44D9-AA59F5F32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Zero-Convolution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7B8D4-5005-1D5E-8BF7-2223B5EB21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654149" cy="1828069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Zero-Convolution</a:t>
            </a:r>
          </a:p>
          <a:p>
            <a:pPr lvl="1"/>
            <a:r>
              <a:rPr lang="en-US" altLang="ko-KR"/>
              <a:t>“The "zero convolution" is 1×1 convolution with both weight and bias initialized as zeros.”</a:t>
            </a:r>
          </a:p>
          <a:p>
            <a:pPr lvl="1"/>
            <a:r>
              <a:rPr lang="en-US" altLang="ko-KR"/>
              <a:t>Code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7EF29-3CF1-AD22-7336-340D6988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7" r="2267" b="5219"/>
          <a:stretch/>
        </p:blipFill>
        <p:spPr>
          <a:xfrm>
            <a:off x="317996" y="3028268"/>
            <a:ext cx="5315157" cy="1983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327FC5-53C8-B0AB-D6EF-65AFB1C8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28573"/>
            <a:ext cx="11256810" cy="721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7C728F-2E0B-0B80-6B9E-19C0F2E612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998"/>
          <a:stretch/>
        </p:blipFill>
        <p:spPr>
          <a:xfrm>
            <a:off x="7870634" y="1088474"/>
            <a:ext cx="3724120" cy="51008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43ABA5-9483-2A13-6FEA-010AF233AD52}"/>
              </a:ext>
            </a:extLst>
          </p:cNvPr>
          <p:cNvSpPr/>
          <p:nvPr/>
        </p:nvSpPr>
        <p:spPr>
          <a:xfrm>
            <a:off x="10053738" y="1337588"/>
            <a:ext cx="1003300" cy="2921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6B347F-5EFF-6CD2-37C6-CD8BBCB94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8240" y="979087"/>
            <a:ext cx="634654" cy="177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68A8D-1C8E-322D-6755-F247A61E7746}"/>
              </a:ext>
            </a:extLst>
          </p:cNvPr>
          <p:cNvSpPr txBox="1"/>
          <p:nvPr/>
        </p:nvSpPr>
        <p:spPr>
          <a:xfrm>
            <a:off x="7508020" y="741708"/>
            <a:ext cx="1013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OenAI CLIP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2EC75-B076-CBA0-7EFD-7D574124923E}"/>
              </a:ext>
            </a:extLst>
          </p:cNvPr>
          <p:cNvSpPr txBox="1"/>
          <p:nvPr/>
        </p:nvSpPr>
        <p:spPr>
          <a:xfrm>
            <a:off x="7087555" y="2319357"/>
            <a:ext cx="1339850" cy="25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(4 ResNet + 2 ViTs)</a:t>
            </a:r>
            <a:endParaRPr lang="ko-KR" altLang="en-US" sz="105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A59186-B123-A785-F419-F1794989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37" t="6381" r="84644" b="82312"/>
          <a:stretch/>
        </p:blipFill>
        <p:spPr>
          <a:xfrm>
            <a:off x="9676698" y="697354"/>
            <a:ext cx="697189" cy="475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8373BD-18E5-36E9-8CD2-0A18274EFB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37" t="6381" r="84644" b="82312"/>
          <a:stretch/>
        </p:blipFill>
        <p:spPr>
          <a:xfrm>
            <a:off x="11261558" y="880253"/>
            <a:ext cx="429270" cy="293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2A4728-D7B9-7F54-6691-B07A897AC407}"/>
              </a:ext>
            </a:extLst>
          </p:cNvPr>
          <p:cNvSpPr txBox="1"/>
          <p:nvPr/>
        </p:nvSpPr>
        <p:spPr>
          <a:xfrm>
            <a:off x="9745601" y="1128018"/>
            <a:ext cx="756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512x512</a:t>
            </a:r>
            <a:endParaRPr lang="ko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9EE88-0DF6-3833-8F5F-799B7F824AEC}"/>
              </a:ext>
            </a:extLst>
          </p:cNvPr>
          <p:cNvSpPr txBox="1"/>
          <p:nvPr/>
        </p:nvSpPr>
        <p:spPr>
          <a:xfrm>
            <a:off x="11145940" y="1128018"/>
            <a:ext cx="1046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64x64 feature map</a:t>
            </a:r>
            <a:endParaRPr lang="ko-KR" altLang="en-US" sz="1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E8C5B-E1AC-7BB1-04CA-0CFA5360CC46}"/>
              </a:ext>
            </a:extLst>
          </p:cNvPr>
          <p:cNvSpPr txBox="1"/>
          <p:nvPr/>
        </p:nvSpPr>
        <p:spPr>
          <a:xfrm>
            <a:off x="8431487" y="600702"/>
            <a:ext cx="1013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positional encoding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878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52267-0E9C-C50A-37C8-599DAB3C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32FED4-79C9-BED2-7E41-0752FB2813D8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65584" y="764703"/>
                <a:ext cx="11319048" cy="592347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/>
                  <a:t>Zero-Convolution</a:t>
                </a:r>
              </a:p>
              <a:p>
                <a:pPr lvl="1"/>
                <a:r>
                  <a:rPr lang="en-US" altLang="ko-KR"/>
                  <a:t>“The "zero convolution" is 1×1 convolution with both weight and bias initialized as zeros.”</a:t>
                </a:r>
              </a:p>
              <a:p>
                <a:pPr lvl="1"/>
                <a:r>
                  <a:rPr lang="en-US" altLang="ko-KR"/>
                  <a:t>ex Conv)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Initial State: w=0, x≠0</a:t>
                </a:r>
              </a:p>
              <a:p>
                <a:pPr lvl="1"/>
                <a:r>
                  <a:rPr lang="en-US" altLang="ko-KR" b="1"/>
                  <a:t>The Gradient with respect to the weight is              , so learning is possible</a:t>
                </a:r>
                <a:endParaRPr lang="en-US" altLang="ko-KR"/>
              </a:p>
              <a:p>
                <a:pPr lvl="1"/>
                <a:r>
                  <a:rPr lang="en-US" altLang="ko-KR"/>
                  <a:t>With just one gradient update, the value of w becomes non-zero, allowing it to operate like a standard convolution thereafter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32FED4-79C9-BED2-7E41-0752FB2813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65584" y="764703"/>
                <a:ext cx="11319048" cy="5923479"/>
              </a:xfrm>
              <a:blipFill>
                <a:blip r:embed="rId3"/>
                <a:stretch>
                  <a:fillRect l="-700" t="-823" r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0BEFDD5E-923B-632A-0B57-221C210D1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38" t="18338" r="70196" b="10111"/>
          <a:stretch/>
        </p:blipFill>
        <p:spPr>
          <a:xfrm>
            <a:off x="7258658" y="4976623"/>
            <a:ext cx="864393" cy="5619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2F2D8FA-BDC6-8457-2F4C-6679B1ED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Zero-Convolution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2CBC81-F71C-A0B3-B88F-37F2B137B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660" y="1804525"/>
            <a:ext cx="3754381" cy="817573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548803A9-87D2-1BA4-FD47-B82D1FAE8CAB}"/>
              </a:ext>
            </a:extLst>
          </p:cNvPr>
          <p:cNvSpPr/>
          <p:nvPr/>
        </p:nvSpPr>
        <p:spPr>
          <a:xfrm>
            <a:off x="5152852" y="1830884"/>
            <a:ext cx="1856509" cy="613955"/>
          </a:xfrm>
          <a:prstGeom prst="wedgeRoundRectCallout">
            <a:avLst>
              <a:gd name="adj1" fmla="val 92600"/>
              <a:gd name="adj2" fmla="val -1174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partial derivative</a:t>
            </a:r>
            <a:endParaRPr lang="ko-KR" altLang="en-US" sz="20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76A19-2965-62AE-9840-F58A5BE73A63}"/>
              </a:ext>
            </a:extLst>
          </p:cNvPr>
          <p:cNvSpPr/>
          <p:nvPr/>
        </p:nvSpPr>
        <p:spPr>
          <a:xfrm>
            <a:off x="7969660" y="1804525"/>
            <a:ext cx="1284138" cy="9407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2CD993-A8C6-1B51-CF65-E6CD2EDF5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77" y="2747574"/>
            <a:ext cx="5037468" cy="283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54955-C128-7A44-F338-3029E8A33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7" y="4369453"/>
            <a:ext cx="711372" cy="177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36A010-4A9C-3625-983B-71637A22D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753" y="3248962"/>
            <a:ext cx="5493304" cy="9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7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39F138-AD33-9A2E-8409-7E2B3535F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How Zero-Convolution Trained?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FF4B5-2BF8-E400-D49B-A4B07F9272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1378" y="1333749"/>
            <a:ext cx="11319048" cy="4908585"/>
          </a:xfrm>
        </p:spPr>
        <p:txBody>
          <a:bodyPr>
            <a:normAutofit/>
          </a:bodyPr>
          <a:lstStyle/>
          <a:p>
            <a:r>
              <a:rPr lang="en-US" altLang="ko-KR" sz="2000"/>
              <a:t>zero-convolution</a:t>
            </a:r>
          </a:p>
          <a:p>
            <a:r>
              <a:rPr lang="en-US" altLang="ko-KR" sz="2000"/>
              <a:t>Assume Loss Function </a:t>
            </a:r>
            <a:r>
              <a:rPr lang="en-US" altLang="ko-KR" sz="2000" b="0"/>
              <a:t>: MSE </a:t>
            </a:r>
          </a:p>
          <a:p>
            <a:r>
              <a:rPr lang="en-US" altLang="ko-KR" sz="2000"/>
              <a:t>w2 gradient</a:t>
            </a: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r>
              <a:rPr lang="en-US" altLang="ko-KR" sz="2000"/>
              <a:t>w1 gradient </a:t>
            </a: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Since</a:t>
            </a:r>
            <a:endParaRPr lang="ko-KR" altLang="en-US" sz="2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EA2798-773F-EDD5-7804-DDDCBFA5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39"/>
          <a:stretch/>
        </p:blipFill>
        <p:spPr>
          <a:xfrm>
            <a:off x="6860599" y="2015446"/>
            <a:ext cx="2601325" cy="3374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FDD558-AE1C-F922-B94C-90FF4E85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39"/>
          <a:stretch/>
        </p:blipFill>
        <p:spPr>
          <a:xfrm>
            <a:off x="9461924" y="2031372"/>
            <a:ext cx="2601325" cy="33744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09D791-83D1-06DC-4B80-F049605C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8" y="777868"/>
            <a:ext cx="4899316" cy="275494"/>
          </a:xfrm>
          <a:prstGeom prst="rect">
            <a:avLst/>
          </a:prstGeom>
        </p:spPr>
      </p:pic>
      <p:sp>
        <p:nvSpPr>
          <p:cNvPr id="14" name="AutoShape 7" descr="equation">
            <a:extLst>
              <a:ext uri="{FF2B5EF4-FFF2-40B4-BE49-F238E27FC236}">
                <a16:creationId xmlns:a16="http://schemas.microsoft.com/office/drawing/2014/main" id="{64B07724-47EB-F50A-E3CB-B6ED6BA859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03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4F4B6E-49D1-F86F-CFB4-E3BD559D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84" y="1466484"/>
            <a:ext cx="1368296" cy="2182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F05FB2-4B47-4620-3EC4-F4132A8FE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798" y="5766691"/>
            <a:ext cx="643937" cy="4599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83AC06-14DB-3A05-3044-B5C47065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881" y="5723368"/>
            <a:ext cx="1684655" cy="6044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E62026E-A44F-A9E8-455B-2F630386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643" y="5834089"/>
            <a:ext cx="674453" cy="3048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BE9C13-0B51-E5C7-9D69-B7E0C4342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767" y="5896218"/>
            <a:ext cx="314325" cy="1809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0E8042-2A21-E9E6-DD73-B5B25D48B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314" y="5896218"/>
            <a:ext cx="314325" cy="1809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4B284A0-047E-A8CB-E452-25AE65497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3829" y="5610160"/>
            <a:ext cx="2409420" cy="1998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0F05E9F-93A4-2FE1-4C5E-B3C2784A0F1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" r="64312" b="-1"/>
          <a:stretch/>
        </p:blipFill>
        <p:spPr>
          <a:xfrm>
            <a:off x="7731320" y="5555979"/>
            <a:ext cx="859879" cy="1998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ACAED5A-200C-A6E2-3003-FAE86F1C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63174">
            <a:off x="8041277" y="3134317"/>
            <a:ext cx="1521545" cy="40296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8B8DC6-D596-0259-DBAF-18D6954ADC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703"/>
          <a:stretch/>
        </p:blipFill>
        <p:spPr>
          <a:xfrm>
            <a:off x="9007588" y="1999520"/>
            <a:ext cx="282102" cy="6967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D0A014-F617-1840-4832-69E1D326CF43}"/>
              </a:ext>
            </a:extLst>
          </p:cNvPr>
          <p:cNvSpPr txBox="1"/>
          <p:nvPr/>
        </p:nvSpPr>
        <p:spPr>
          <a:xfrm>
            <a:off x="7561184" y="5847943"/>
            <a:ext cx="120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First step</a:t>
            </a:r>
            <a:endParaRPr lang="ko-KR" altLang="en-US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B606C7-65E7-3EFD-3BB8-BCB9109BDD2D}"/>
              </a:ext>
            </a:extLst>
          </p:cNvPr>
          <p:cNvSpPr txBox="1"/>
          <p:nvPr/>
        </p:nvSpPr>
        <p:spPr>
          <a:xfrm>
            <a:off x="9979826" y="5901604"/>
            <a:ext cx="1565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Second Step</a:t>
            </a:r>
            <a:endParaRPr lang="ko-KR" altLang="en-US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C3BB1EC-38FA-0F3F-91BD-2D9251C5A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457" y="615666"/>
            <a:ext cx="1020082" cy="2321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EE05B3-A8D7-BC9A-DA1D-E5885E2CADF9}"/>
              </a:ext>
            </a:extLst>
          </p:cNvPr>
          <p:cNvSpPr txBox="1"/>
          <p:nvPr/>
        </p:nvSpPr>
        <p:spPr>
          <a:xfrm>
            <a:off x="5782750" y="735229"/>
            <a:ext cx="1893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Simple Format</a:t>
            </a:r>
            <a:endParaRPr lang="ko-KR" altLang="en-US" b="1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8E37882-237E-6F7B-FBE1-585ABB6901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6880" y="1752740"/>
            <a:ext cx="1734339" cy="2786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43D110C-7BE3-E371-BF26-3CDD26CF7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789" y="1445478"/>
            <a:ext cx="2032671" cy="20381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B6D20F5-FFE7-F2E3-87F4-DC20CC206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1404" y="712337"/>
            <a:ext cx="3308571" cy="26046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7EBA03E-5086-51D4-B317-6BBB743976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476" y="2495016"/>
            <a:ext cx="1869295" cy="44382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89453E5-A587-93FE-C3B3-C505BF0AAE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079" y="3202548"/>
            <a:ext cx="1515974" cy="41973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A1FD1C4-34A9-DB5A-46A5-DB387661A6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8977" y="2603569"/>
            <a:ext cx="3161903" cy="37345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BB3894D-21D9-6ED5-54BC-D9B31BD9EE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9131" y="3127477"/>
            <a:ext cx="2925227" cy="92375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76FFBA4-2806-ECAA-D83E-888BF54944D0}"/>
              </a:ext>
            </a:extLst>
          </p:cNvPr>
          <p:cNvSpPr txBox="1"/>
          <p:nvPr/>
        </p:nvSpPr>
        <p:spPr>
          <a:xfrm>
            <a:off x="1148540" y="2918661"/>
            <a:ext cx="424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(1)</a:t>
            </a:r>
            <a:endParaRPr lang="ko-KR" alt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52A6F3-2F72-BE0F-8A86-655A10EB7044}"/>
              </a:ext>
            </a:extLst>
          </p:cNvPr>
          <p:cNvSpPr txBox="1"/>
          <p:nvPr/>
        </p:nvSpPr>
        <p:spPr>
          <a:xfrm>
            <a:off x="2936302" y="3166466"/>
            <a:ext cx="424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(3)</a:t>
            </a:r>
            <a:endParaRPr lang="ko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A85172-6EF3-E14D-5FCA-AC137AA7F6D9}"/>
              </a:ext>
            </a:extLst>
          </p:cNvPr>
          <p:cNvSpPr txBox="1"/>
          <p:nvPr/>
        </p:nvSpPr>
        <p:spPr>
          <a:xfrm>
            <a:off x="2936302" y="2681219"/>
            <a:ext cx="424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(2)</a:t>
            </a:r>
            <a:endParaRPr lang="ko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415147-503B-FD9C-BD7C-D5110DFB23A8}"/>
              </a:ext>
            </a:extLst>
          </p:cNvPr>
          <p:cNvSpPr txBox="1"/>
          <p:nvPr/>
        </p:nvSpPr>
        <p:spPr>
          <a:xfrm>
            <a:off x="1619440" y="2918661"/>
            <a:ext cx="424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(2)</a:t>
            </a:r>
            <a:endParaRPr lang="ko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C03701-575E-FBAD-6A93-7ED9563132BF}"/>
              </a:ext>
            </a:extLst>
          </p:cNvPr>
          <p:cNvSpPr txBox="1"/>
          <p:nvPr/>
        </p:nvSpPr>
        <p:spPr>
          <a:xfrm>
            <a:off x="2065565" y="2918661"/>
            <a:ext cx="424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(3)</a:t>
            </a:r>
            <a:endParaRPr lang="ko-KR" altLang="en-US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37CE23-5B52-97D0-7118-8C4EEBDD383B}"/>
              </a:ext>
            </a:extLst>
          </p:cNvPr>
          <p:cNvSpPr txBox="1"/>
          <p:nvPr/>
        </p:nvSpPr>
        <p:spPr>
          <a:xfrm>
            <a:off x="1215774" y="3589204"/>
            <a:ext cx="38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(1)</a:t>
            </a:r>
            <a:endParaRPr lang="ko-KR" altLang="en-US" sz="12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6C52BA-61BA-EC4C-9C0A-B0567FE5F75E}"/>
              </a:ext>
            </a:extLst>
          </p:cNvPr>
          <p:cNvSpPr txBox="1"/>
          <p:nvPr/>
        </p:nvSpPr>
        <p:spPr>
          <a:xfrm>
            <a:off x="1690631" y="3557541"/>
            <a:ext cx="38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(3)</a:t>
            </a:r>
            <a:endParaRPr lang="ko-KR" altLang="en-US" sz="120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4AE5818-8E5D-F100-A2E9-37090C521F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101" y="4402447"/>
            <a:ext cx="4480367" cy="46385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2BF220D-AB66-D245-A0F3-917464212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0320" y="4959026"/>
            <a:ext cx="2014081" cy="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4F2E6-64EE-6E26-4C5D-387E1F4C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E88449-3362-64B4-BBFB-6334663D0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Experiment Setting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AB2C4-499B-6453-66CA-B018D019670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Text : </a:t>
            </a:r>
            <a:r>
              <a:rPr lang="en-US" altLang="ko-KR" sz="2000" b="0"/>
              <a:t>x (“dog”)</a:t>
            </a:r>
          </a:p>
          <a:p>
            <a:r>
              <a:rPr lang="en-US" altLang="ko-KR" sz="2000"/>
              <a:t>Condition : </a:t>
            </a:r>
            <a:r>
              <a:rPr lang="en-US" altLang="ko-KR" sz="2000" b="0"/>
              <a:t>cond (edge)</a:t>
            </a:r>
          </a:p>
          <a:p>
            <a:r>
              <a:rPr lang="en-US" altLang="ko-KR" sz="2000"/>
              <a:t>Target : (</a:t>
            </a:r>
            <a:r>
              <a:rPr lang="en-US" altLang="ko-KR" sz="2000" b="0"/>
              <a:t>dog image)</a:t>
            </a:r>
          </a:p>
          <a:p>
            <a:r>
              <a:rPr lang="en-US" altLang="ko-KR" sz="2000"/>
              <a:t>Loss func </a:t>
            </a:r>
            <a:r>
              <a:rPr lang="en-US" altLang="ko-KR" sz="2000" b="0"/>
              <a:t>: MSE</a:t>
            </a:r>
            <a:endParaRPr lang="ko-KR" altLang="en-US" sz="2000" b="0"/>
          </a:p>
        </p:txBody>
      </p:sp>
      <p:pic>
        <p:nvPicPr>
          <p:cNvPr id="6" name="그림 5" descr="스케치, 그림, 라인 아트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74A57A-A8EB-47CA-1532-71DF934D3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4" r="12582" b="1"/>
          <a:stretch/>
        </p:blipFill>
        <p:spPr>
          <a:xfrm>
            <a:off x="348342" y="2668238"/>
            <a:ext cx="1846697" cy="1842115"/>
          </a:xfrm>
          <a:prstGeom prst="rect">
            <a:avLst/>
          </a:prstGeom>
          <a:noFill/>
        </p:spPr>
      </p:pic>
      <p:pic>
        <p:nvPicPr>
          <p:cNvPr id="7" name="그림 6" descr="개, 애완동물, 개 품종, 포유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60AF15-297B-A981-0F32-76C873F7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r="12242" b="1"/>
          <a:stretch/>
        </p:blipFill>
        <p:spPr>
          <a:xfrm>
            <a:off x="407368" y="4787796"/>
            <a:ext cx="1846698" cy="1842115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DD221B-C95F-A371-29AD-5949E5F7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899" y="804971"/>
            <a:ext cx="2705478" cy="1371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A40550-FA75-5967-47DE-1126EACE9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638" y="548680"/>
            <a:ext cx="4814903" cy="30406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76DB6F-DF59-7D9A-9C74-30176BF41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752" y="3589929"/>
            <a:ext cx="4932247" cy="26733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6C0A34-88EE-1FA5-0D02-367608DB4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039" y="2644295"/>
            <a:ext cx="4693338" cy="2639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1FA601-76A8-B03D-C255-68AB4957D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3579" y="3037545"/>
            <a:ext cx="3477340" cy="36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06BFA-7BFF-8515-7EAE-E2F05955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E53763-218D-DE12-7249-F36925327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Weight, Bias Output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77639-A058-3C7F-C8C5-E3E7645E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805"/>
          <a:stretch/>
        </p:blipFill>
        <p:spPr>
          <a:xfrm>
            <a:off x="5848585" y="3491610"/>
            <a:ext cx="6332999" cy="21192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7C06A3-8736-84A2-803C-0F1EC3274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0" y="813878"/>
            <a:ext cx="9640602" cy="2308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B4A9AD-2B0F-6581-90C5-DC1582DB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000"/>
          <a:stretch/>
        </p:blipFill>
        <p:spPr>
          <a:xfrm>
            <a:off x="10416" y="3576465"/>
            <a:ext cx="5848585" cy="19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1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Props1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25617</TotalTime>
  <Words>799</Words>
  <Application>Microsoft Office PowerPoint</Application>
  <PresentationFormat>와이드스크린</PresentationFormat>
  <Paragraphs>109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-apple-system</vt:lpstr>
      <vt:lpstr>마루 부리OTF 가는</vt:lpstr>
      <vt:lpstr>맑은 고딕</vt:lpstr>
      <vt:lpstr>Arial</vt:lpstr>
      <vt:lpstr>Arial Black</vt:lpstr>
      <vt:lpstr>Cambria Math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557</cp:revision>
  <cp:lastPrinted>2015-03-27T06:32:35Z</cp:lastPrinted>
  <dcterms:created xsi:type="dcterms:W3CDTF">2013-03-09T07:47:17Z</dcterms:created>
  <dcterms:modified xsi:type="dcterms:W3CDTF">2025-04-10T05:48:50Z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